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6" r:id="rId4"/>
    <p:sldId id="260" r:id="rId5"/>
    <p:sldId id="258" r:id="rId6"/>
    <p:sldId id="273" r:id="rId7"/>
    <p:sldId id="259" r:id="rId8"/>
    <p:sldId id="280" r:id="rId9"/>
    <p:sldId id="262" r:id="rId10"/>
    <p:sldId id="263" r:id="rId11"/>
    <p:sldId id="278" r:id="rId12"/>
    <p:sldId id="274" r:id="rId13"/>
    <p:sldId id="275" r:id="rId14"/>
    <p:sldId id="271" r:id="rId15"/>
    <p:sldId id="269" r:id="rId16"/>
    <p:sldId id="282" r:id="rId17"/>
    <p:sldId id="264" r:id="rId18"/>
    <p:sldId id="272" r:id="rId19"/>
    <p:sldId id="261" r:id="rId20"/>
    <p:sldId id="287" r:id="rId21"/>
    <p:sldId id="265" r:id="rId22"/>
    <p:sldId id="266" r:id="rId23"/>
    <p:sldId id="281" r:id="rId24"/>
    <p:sldId id="276" r:id="rId25"/>
    <p:sldId id="277" r:id="rId26"/>
    <p:sldId id="288" r:id="rId27"/>
    <p:sldId id="284" r:id="rId28"/>
    <p:sldId id="285" r:id="rId29"/>
    <p:sldId id="267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258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04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41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63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21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91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0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13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73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42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85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4E67AF-D76C-4AE0-A66B-B3950C2121EF}" type="datetimeFigureOut">
              <a:rPr lang="en-IN" smtClean="0"/>
              <a:t>05-11-2019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2971992-4687-411E-8C02-1A70E3F02F5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58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8906" y="743538"/>
            <a:ext cx="10276114" cy="220866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9: </a:t>
            </a:r>
            <a:r>
              <a:rPr lang="en-IN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DEFACTO </a:t>
            </a:r>
            <a:r>
              <a:rPr lang="en-IN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Morphing Database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448597"/>
            <a:ext cx="11194869" cy="2508068"/>
          </a:xfrm>
        </p:spPr>
        <p:txBody>
          <a:bodyPr>
            <a:normAutofit fontScale="62500" lnSpcReduction="20000"/>
          </a:bodyPr>
          <a:lstStyle/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  <a:r>
              <a:rPr lang="en-IN" sz="2800" b="1" u="sng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lang="en-IN" sz="2800" b="1" u="sng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en-IN" sz="2800" b="1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IN" sz="3400" b="1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Gracy Joseph		</a:t>
            </a:r>
            <a:r>
              <a:rPr lang="en-IN" sz="3400" b="1" dirty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3400" b="1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IN" sz="3400" b="1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Shweta </a:t>
            </a:r>
            <a:r>
              <a:rPr lang="en-IN" sz="3400" b="1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Pandey</a:t>
            </a:r>
          </a:p>
          <a:p>
            <a:endParaRPr lang="en-IN" sz="2800" b="1" dirty="0" smtClean="0">
              <a:solidFill>
                <a:schemeClr val="accent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>
              <a:solidFill>
                <a:schemeClr val="accent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 smtClean="0">
              <a:solidFill>
                <a:schemeClr val="accent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IN" sz="2800" b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~ M.Sc</a:t>
            </a:r>
            <a:r>
              <a:rPr lang="en-IN" sz="2800" b="1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Data and Knowledge </a:t>
            </a:r>
            <a:r>
              <a:rPr lang="en-IN" sz="2800" b="1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~</a:t>
            </a:r>
            <a:endParaRPr lang="en-IN" sz="2800" b="1" dirty="0" smtClean="0">
              <a:solidFill>
                <a:schemeClr val="accent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7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29" y="1796611"/>
            <a:ext cx="3188997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9" y="1835800"/>
            <a:ext cx="3139167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792188" y="3095900"/>
            <a:ext cx="2839239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Score: 59.01</a:t>
            </a:r>
          </a:p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NoMatch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4747" y="6065035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8281" y="6074228"/>
            <a:ext cx="47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Image1_Image2_combined_alpha0.5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577" y="613950"/>
            <a:ext cx="10972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MATCHER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of both the genuine images with the morphed images: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991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263" y="613950"/>
            <a:ext cx="11521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the score was below 80 and it didn’t give a correct morphed image, we changed the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alpha to 0.7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9" y="1888052"/>
            <a:ext cx="3188997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672052" y="610809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2188" y="3095900"/>
            <a:ext cx="246253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92.64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71" y="1930729"/>
            <a:ext cx="3133428" cy="4115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7014074" y="6091161"/>
            <a:ext cx="4751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Image1_Image2_combined_alpha0.7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80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11" y="1811938"/>
            <a:ext cx="3056706" cy="4054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18011" y="613950"/>
            <a:ext cx="11560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MATCHER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of both the genuine images with the morphed images: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1347" y="6042779"/>
            <a:ext cx="47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Image2_Image1_combined_alpha0.5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4" y="1811938"/>
            <a:ext cx="3188998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866048" y="609116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1241" y="3244334"/>
            <a:ext cx="2988321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Score: 93.1659317017  Evaluation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Match</a:t>
            </a:r>
          </a:p>
        </p:txBody>
      </p:sp>
    </p:spTree>
    <p:extLst>
      <p:ext uri="{BB962C8B-B14F-4D97-AF65-F5344CB8AC3E}">
        <p14:creationId xmlns:p14="http://schemas.microsoft.com/office/powerpoint/2010/main" val="4291309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96" y="1760764"/>
            <a:ext cx="3178330" cy="4156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233950" y="5992262"/>
            <a:ext cx="47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Image2_Image1_combined_alpha0.5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3170" y="598798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137" y="613950"/>
            <a:ext cx="11384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MATCHER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of both the genuine images with the morphed images: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8" y="1746030"/>
            <a:ext cx="3304903" cy="4186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611188" y="3244334"/>
            <a:ext cx="3148149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86.4516601562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1228507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5815" y="2808516"/>
            <a:ext cx="8134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FORENSIC ANALYSIS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828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887" y="613950"/>
            <a:ext cx="11364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and if the images were morphed or no: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06" y="1834765"/>
            <a:ext cx="3139167" cy="4093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52962" y="6071836"/>
            <a:ext cx="47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Image1_Image2_combined_alpha0.5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091698" y="3461657"/>
            <a:ext cx="1825773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336770"/>
              </p:ext>
            </p:extLst>
          </p:nvPr>
        </p:nvGraphicFramePr>
        <p:xfrm>
          <a:off x="5995849" y="2398142"/>
          <a:ext cx="5901507" cy="34747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304903">
                  <a:extLst>
                    <a:ext uri="{9D8B030D-6E8A-4147-A177-3AD203B41FA5}">
                      <a16:colId xmlns:a16="http://schemas.microsoft.com/office/drawing/2014/main" val="4206042963"/>
                    </a:ext>
                  </a:extLst>
                </a:gridCol>
                <a:gridCol w="1071155">
                  <a:extLst>
                    <a:ext uri="{9D8B030D-6E8A-4147-A177-3AD203B41FA5}">
                      <a16:colId xmlns:a16="http://schemas.microsoft.com/office/drawing/2014/main" val="3181723526"/>
                    </a:ext>
                  </a:extLst>
                </a:gridCol>
                <a:gridCol w="1525449">
                  <a:extLst>
                    <a:ext uri="{9D8B030D-6E8A-4147-A177-3AD203B41FA5}">
                      <a16:colId xmlns:a16="http://schemas.microsoft.com/office/drawing/2014/main" val="749526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Keypoints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2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38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Benford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2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Degradation,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1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VGG19-based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(naive),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44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VGG19-based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(multi-class),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18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High-Dim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LBP, IPK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45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607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831" y="600887"/>
            <a:ext cx="11348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and if the images were morphed or no: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025" y="6126479"/>
            <a:ext cx="47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Image2_Image1_combined_alpha0.5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104761" y="3448594"/>
            <a:ext cx="1825773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539717"/>
              </p:ext>
            </p:extLst>
          </p:nvPr>
        </p:nvGraphicFramePr>
        <p:xfrm>
          <a:off x="6257109" y="2385079"/>
          <a:ext cx="5653310" cy="34747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165910">
                  <a:extLst>
                    <a:ext uri="{9D8B030D-6E8A-4147-A177-3AD203B41FA5}">
                      <a16:colId xmlns:a16="http://schemas.microsoft.com/office/drawing/2014/main" val="4206042963"/>
                    </a:ext>
                  </a:extLst>
                </a:gridCol>
                <a:gridCol w="1026106">
                  <a:extLst>
                    <a:ext uri="{9D8B030D-6E8A-4147-A177-3AD203B41FA5}">
                      <a16:colId xmlns:a16="http://schemas.microsoft.com/office/drawing/2014/main" val="3181723526"/>
                    </a:ext>
                  </a:extLst>
                </a:gridCol>
                <a:gridCol w="1461294">
                  <a:extLst>
                    <a:ext uri="{9D8B030D-6E8A-4147-A177-3AD203B41FA5}">
                      <a16:colId xmlns:a16="http://schemas.microsoft.com/office/drawing/2014/main" val="749526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Keypoints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2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38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Benford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2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Degradation,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1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VGG19-based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(naive),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44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VGG19-based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(multi-class),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18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High-Dim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LBP, IPK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4573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1" y="1823937"/>
            <a:ext cx="3178330" cy="4156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8222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6" y="1671389"/>
            <a:ext cx="3408048" cy="4259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2" y="1671390"/>
            <a:ext cx="3304903" cy="4259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54455" y="0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180" y="737639"/>
            <a:ext cx="3043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ANANAS web service</a:t>
            </a:r>
          </a:p>
          <a:p>
            <a:pPr algn="ctr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method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8924" y="876137"/>
            <a:ext cx="2679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DEFACTO dataset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6422" y="6136135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Morphed image 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8510" y="6136135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Morphed image 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71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6058" y="2965269"/>
            <a:ext cx="3905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SPLICING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0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47" y="1640210"/>
            <a:ext cx="3297853" cy="4300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73" y="1640210"/>
            <a:ext cx="3275567" cy="4271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27462" y="6097251"/>
            <a:ext cx="4512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Image1_Image2_splicing_alpha0.5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4686" y="6097251"/>
            <a:ext cx="4512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Image2_Image1_splicing_alpha0.5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57" y="562992"/>
            <a:ext cx="11900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Using method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SPILICING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and alpha as 0.5, we morphed the 2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images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4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129" y="754408"/>
            <a:ext cx="11029616" cy="10138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933304"/>
            <a:ext cx="11029615" cy="4728753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Morphing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forgery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category, where 2 images are warped and blended together.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morphed images using ANANAS web service with respect to the genuine images from the DEFACTO database.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Visually comparing the morphed images from the DEFACTO and ANANAS web service.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comparison: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Biometric quality - Matcher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Forensic quality - Detector</a:t>
            </a:r>
          </a:p>
          <a:p>
            <a:pPr marL="514350" indent="-514350"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1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6549" y="2704012"/>
            <a:ext cx="9065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BIOMETRIC ANALYSIS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8514" y="3999352"/>
            <a:ext cx="726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Dermalog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Face Recognition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06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509" y="613950"/>
            <a:ext cx="11612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Using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‘MATCHER’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 could get the scores of both the genuine images with the morphed images: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94" y="1811938"/>
            <a:ext cx="3288654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325528" y="3187341"/>
            <a:ext cx="3329668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Score: 99 </a:t>
            </a:r>
          </a:p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7323" y="6091161"/>
            <a:ext cx="122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6895" y="6139543"/>
            <a:ext cx="4653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Image1_Image2_splicing_alpha0.5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95" y="1811938"/>
            <a:ext cx="3216259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451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7" y="1826604"/>
            <a:ext cx="3525924" cy="426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672557" y="3095900"/>
            <a:ext cx="306065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Score: 39.67</a:t>
            </a:r>
          </a:p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NoMatch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3965" y="6139543"/>
            <a:ext cx="127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0787" y="6139543"/>
            <a:ext cx="4539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Image1_Image2_splicing_alpha0.5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887" y="613950"/>
            <a:ext cx="11534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MATCHER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of both the genuine images with the morphed images: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95" y="1826604"/>
            <a:ext cx="3362510" cy="4141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440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96" y="1826604"/>
            <a:ext cx="3386165" cy="426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703989" y="3095900"/>
            <a:ext cx="2911658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.01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68459" y="6156475"/>
            <a:ext cx="122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5065" y="6139543"/>
            <a:ext cx="467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Image1_Image2_splicing_alpha0.8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075" y="613950"/>
            <a:ext cx="11077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score was below 80 and it didn’t give a correct morphed image, we changed the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to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49" y="1691168"/>
            <a:ext cx="3377569" cy="426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13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613950"/>
            <a:ext cx="11456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MATCHER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of both the genuine images with the morphed images: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7" y="1932708"/>
            <a:ext cx="3305304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544550" y="6101868"/>
            <a:ext cx="126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70" y="1932708"/>
            <a:ext cx="3311687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162033" y="6101868"/>
            <a:ext cx="483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Image2_Image1_splicing_alpha0.5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6525" y="3200404"/>
            <a:ext cx="2604801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86.55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26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634" y="561698"/>
            <a:ext cx="115275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MATCHER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of both the genuine images with the morphed images: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1" y="1730825"/>
            <a:ext cx="3270366" cy="426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998621" y="6091161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23" y="1749469"/>
            <a:ext cx="3360666" cy="4245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354408" y="6087291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Image2_Image1_splicing_alpha0.5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2998" y="3226530"/>
            <a:ext cx="246253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88.99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33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5815" y="2808516"/>
            <a:ext cx="8134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FORENSIC ANALYSIS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624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383" y="613950"/>
            <a:ext cx="11609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and if the images were morphed or no: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32366" y="3461657"/>
            <a:ext cx="1789611" cy="326572"/>
          </a:xfrm>
          <a:prstGeom prst="rightArrow">
            <a:avLst>
              <a:gd name="adj1" fmla="val 58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3871"/>
              </p:ext>
            </p:extLst>
          </p:nvPr>
        </p:nvGraphicFramePr>
        <p:xfrm>
          <a:off x="6374674" y="2398142"/>
          <a:ext cx="5522682" cy="34747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92757">
                  <a:extLst>
                    <a:ext uri="{9D8B030D-6E8A-4147-A177-3AD203B41FA5}">
                      <a16:colId xmlns:a16="http://schemas.microsoft.com/office/drawing/2014/main" val="4206042963"/>
                    </a:ext>
                  </a:extLst>
                </a:gridCol>
                <a:gridCol w="1002396">
                  <a:extLst>
                    <a:ext uri="{9D8B030D-6E8A-4147-A177-3AD203B41FA5}">
                      <a16:colId xmlns:a16="http://schemas.microsoft.com/office/drawing/2014/main" val="3181723526"/>
                    </a:ext>
                  </a:extLst>
                </a:gridCol>
                <a:gridCol w="1427529">
                  <a:extLst>
                    <a:ext uri="{9D8B030D-6E8A-4147-A177-3AD203B41FA5}">
                      <a16:colId xmlns:a16="http://schemas.microsoft.com/office/drawing/2014/main" val="749526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Keypoints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2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38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Benford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2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Degradation,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1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VGG19-based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(naive),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44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VGG19-based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(multi-class),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18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High-Dim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LBP, IPK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4573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3" y="1714371"/>
            <a:ext cx="3339557" cy="4271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69816" y="6100355"/>
            <a:ext cx="4759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Image1_Image2_splicing_alpha0.5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85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634" y="613950"/>
            <a:ext cx="11557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Using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we could get the scores and if the images were morphed or no: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261517" y="3579224"/>
            <a:ext cx="1825773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084485"/>
              </p:ext>
            </p:extLst>
          </p:nvPr>
        </p:nvGraphicFramePr>
        <p:xfrm>
          <a:off x="6374675" y="2398142"/>
          <a:ext cx="5522682" cy="34747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92757">
                  <a:extLst>
                    <a:ext uri="{9D8B030D-6E8A-4147-A177-3AD203B41FA5}">
                      <a16:colId xmlns:a16="http://schemas.microsoft.com/office/drawing/2014/main" val="4206042963"/>
                    </a:ext>
                  </a:extLst>
                </a:gridCol>
                <a:gridCol w="1002396">
                  <a:extLst>
                    <a:ext uri="{9D8B030D-6E8A-4147-A177-3AD203B41FA5}">
                      <a16:colId xmlns:a16="http://schemas.microsoft.com/office/drawing/2014/main" val="3181723526"/>
                    </a:ext>
                  </a:extLst>
                </a:gridCol>
                <a:gridCol w="1427529">
                  <a:extLst>
                    <a:ext uri="{9D8B030D-6E8A-4147-A177-3AD203B41FA5}">
                      <a16:colId xmlns:a16="http://schemas.microsoft.com/office/drawing/2014/main" val="749526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Detector methods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Keypoints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2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38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Benford</a:t>
                      </a:r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2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Degradation,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OvGU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1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VGG19-based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(naive),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441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VGG19-based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(multi-class), HHI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18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High-Dim</a:t>
                      </a:r>
                      <a:r>
                        <a:rPr lang="en-IN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LBP, IPK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NoMorph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545738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" y="1691169"/>
            <a:ext cx="3226527" cy="4134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37106" y="5948625"/>
            <a:ext cx="4552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Image2_Image1_splicing_alpha0.5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36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62" y="1801767"/>
            <a:ext cx="3361262" cy="4215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1" y="0"/>
            <a:ext cx="3069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294" y="700248"/>
            <a:ext cx="4402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ANANAS web service</a:t>
            </a:r>
          </a:p>
          <a:p>
            <a:pPr algn="ctr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Splicing </a:t>
            </a:r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3027" y="1004416"/>
            <a:ext cx="3157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DEFACTO dataset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8448" y="6191280"/>
            <a:ext cx="244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Morphed image 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07635" y="6142655"/>
            <a:ext cx="244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Morphed image 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44" y="1828802"/>
            <a:ext cx="3387507" cy="4188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673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DEFACTO?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 novel dataset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by MSCOCO (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object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context database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4 forgeries categories which are generated automatically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&amp; Move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Splicing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Removal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Morphing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734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5895" y="2272937"/>
            <a:ext cx="47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83327" y="1881047"/>
            <a:ext cx="11234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Paper: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paper ‘ ‘ a new publicly available DEFACTO dataset is been used for the study of image manipulations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Below are the other approaches mentioned in the paper: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581309"/>
              </p:ext>
            </p:extLst>
          </p:nvPr>
        </p:nvGraphicFramePr>
        <p:xfrm>
          <a:off x="483327" y="3073348"/>
          <a:ext cx="11234056" cy="3660863"/>
        </p:xfrm>
        <a:graphic>
          <a:graphicData uri="http://schemas.openxmlformats.org/drawingml/2006/table">
            <a:tbl>
              <a:tblPr firstRow="1" firstCol="1" lastRow="1" bandRow="1">
                <a:tableStyleId>{5940675A-B579-460E-94D1-54222C63F5DA}</a:tableStyleId>
              </a:tblPr>
              <a:tblGrid>
                <a:gridCol w="4828639">
                  <a:extLst>
                    <a:ext uri="{9D8B030D-6E8A-4147-A177-3AD203B41FA5}">
                      <a16:colId xmlns:a16="http://schemas.microsoft.com/office/drawing/2014/main" val="3698592226"/>
                    </a:ext>
                  </a:extLst>
                </a:gridCol>
                <a:gridCol w="6405417">
                  <a:extLst>
                    <a:ext uri="{9D8B030D-6E8A-4147-A177-3AD203B41FA5}">
                      <a16:colId xmlns:a16="http://schemas.microsoft.com/office/drawing/2014/main" val="3165971345"/>
                    </a:ext>
                  </a:extLst>
                </a:gridCol>
              </a:tblGrid>
              <a:tr h="329175">
                <a:tc>
                  <a:txBody>
                    <a:bodyPr/>
                    <a:lstStyle/>
                    <a:p>
                      <a:pPr algn="ctr"/>
                      <a:r>
                        <a:rPr lang="en-IN" sz="17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DATASETS</a:t>
                      </a:r>
                      <a:endParaRPr lang="en-IN" sz="1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Approaches</a:t>
                      </a:r>
                      <a:endParaRPr lang="en-IN" sz="1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011940"/>
                  </a:ext>
                </a:extLst>
              </a:tr>
              <a:tr h="329175"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Columbia </a:t>
                      </a:r>
                      <a:r>
                        <a:rPr lang="en-IN" sz="17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Gray</a:t>
                      </a:r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Dataset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‘Splicing’ method</a:t>
                      </a:r>
                      <a:r>
                        <a:rPr lang="en-IN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(images were only in grayscale)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82628"/>
                  </a:ext>
                </a:extLst>
              </a:tr>
              <a:tr h="329175"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Columbia </a:t>
                      </a:r>
                      <a:r>
                        <a:rPr lang="en-IN" sz="17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</a:t>
                      </a:r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Dataset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Extended version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416228"/>
                  </a:ext>
                </a:extLst>
              </a:tr>
              <a:tr h="568165"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CASIA V1.0</a:t>
                      </a:r>
                      <a:r>
                        <a:rPr lang="en-IN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V2.0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Larger dataset</a:t>
                      </a:r>
                      <a:r>
                        <a:rPr lang="en-IN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more realistic tampering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Splicing and Copy-Move methods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063957"/>
                  </a:ext>
                </a:extLst>
              </a:tr>
              <a:tr h="329175"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MICC, IMD, </a:t>
                      </a:r>
                      <a:r>
                        <a:rPr lang="en-IN" sz="17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CoMoFoD</a:t>
                      </a:r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COVERAGE, GRIP, FAU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These are the datasets which used only ‘COPY-MOVE’ method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08623"/>
                  </a:ext>
                </a:extLst>
              </a:tr>
              <a:tr h="329175"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 Web Dataset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7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introduce real world</a:t>
                      </a:r>
                      <a:r>
                        <a:rPr lang="en-IN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tampered images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485920"/>
                  </a:ext>
                </a:extLst>
              </a:tr>
              <a:tr h="1298663">
                <a:tc>
                  <a:txBody>
                    <a:bodyPr/>
                    <a:lstStyle/>
                    <a:p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PS- Battle Dataset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were collected from active </a:t>
                      </a:r>
                      <a:r>
                        <a:rPr lang="en-IN" sz="17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Reddit</a:t>
                      </a:r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Photoshop Battles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Creates</a:t>
                      </a:r>
                      <a:r>
                        <a:rPr lang="en-IN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  <a:r>
                        <a:rPr lang="en-IN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 manipulate</a:t>
                      </a:r>
                      <a:r>
                        <a:rPr lang="en-IN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 photo from an image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lasting benchmark dataset and will keep growing with </a:t>
                      </a:r>
                      <a:r>
                        <a:rPr lang="en-IN" sz="17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Reddit</a:t>
                      </a:r>
                      <a:r>
                        <a:rPr lang="en-IN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community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916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311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Approach (Other related work)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949" y="1894109"/>
            <a:ext cx="114691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Current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shows how far AI image generation has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advanced.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Paper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‘A Style-Based Generator Architecture for Generative Adversarial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(GAN)’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the work of the researches from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describes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the basic GAN architecture to create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doctored images.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In this work they have incorporated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known as style transfer into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the characteristics of one image are blended with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 and it allowed them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 faces to an impressive degree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It offers much higher quality than the traditional GANs and covers considerably wider variation than existing high resolution datasets.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of GANs had below issues which was worked upon by style transfer literature.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various aspects of synthesis process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Origin of stochastic features 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Freckles, hair) was lacking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latent space were poorly understood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Latent space interpolations provide no quantitative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strengthening of image features at different scales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099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ür thank you p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705396"/>
            <a:ext cx="9496697" cy="608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235" y="2769325"/>
            <a:ext cx="9183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Experiment on Images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49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0413" y="365125"/>
            <a:ext cx="4504509" cy="1325563"/>
          </a:xfrm>
        </p:spPr>
        <p:txBody>
          <a:bodyPr>
            <a:normAutofit/>
          </a:bodyPr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Genuine 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lus 5"/>
          <p:cNvSpPr/>
          <p:nvPr/>
        </p:nvSpPr>
        <p:spPr>
          <a:xfrm>
            <a:off x="5713339" y="3492957"/>
            <a:ext cx="770709" cy="73152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91" y="1905355"/>
            <a:ext cx="3221629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74" y="1905355"/>
            <a:ext cx="3188998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841442" y="6063808"/>
            <a:ext cx="130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24388" y="6063808"/>
            <a:ext cx="122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88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7861" y="2847702"/>
            <a:ext cx="4503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COMBINED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2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245" y="666205"/>
            <a:ext cx="11630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‘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COMBINED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and alpha as 0.5, we morphed the 2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1834764"/>
            <a:ext cx="3161210" cy="4093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13" y="1834765"/>
            <a:ext cx="3139167" cy="4093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5399" y="6139543"/>
            <a:ext cx="47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Image1_Image2_combined_alpha0.5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8321" y="6128266"/>
            <a:ext cx="47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Image2_Image1_combined_alpha0.5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8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6549" y="2704012"/>
            <a:ext cx="9065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BIOMETRIC ANALYSIS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8514" y="3999352"/>
            <a:ext cx="726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Dermalog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Face Recognition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190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1" y="600887"/>
            <a:ext cx="10959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Using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‘MATCHER’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could get the scores of both the genuine images with the morphed images: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77" y="1761662"/>
            <a:ext cx="3188998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25" y="1774724"/>
            <a:ext cx="3139167" cy="415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66062" y="3095900"/>
            <a:ext cx="246253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Score: 99 </a:t>
            </a:r>
          </a:p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2678" y="609116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8469" y="6139543"/>
            <a:ext cx="47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Image1_Image2_combined_alpha0.5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14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1668</TotalTime>
  <Words>1064</Words>
  <Application>Microsoft Office PowerPoint</Application>
  <PresentationFormat>Widescreen</PresentationFormat>
  <Paragraphs>238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Gill Sans MT</vt:lpstr>
      <vt:lpstr>Times New Roman</vt:lpstr>
      <vt:lpstr>Wingdings 2</vt:lpstr>
      <vt:lpstr>Dividend</vt:lpstr>
      <vt:lpstr>Topic 9: DEFACTO Morphing Database</vt:lpstr>
      <vt:lpstr>DESCRIPTION</vt:lpstr>
      <vt:lpstr>What is DEFACTO?</vt:lpstr>
      <vt:lpstr>PowerPoint Presentation</vt:lpstr>
      <vt:lpstr>Genuine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research</vt:lpstr>
      <vt:lpstr>Current Approach (Other related work)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9: DEFACTO Morphing Database</dc:title>
  <dc:creator>Gracy Joseph</dc:creator>
  <cp:lastModifiedBy>Gracy Joseph</cp:lastModifiedBy>
  <cp:revision>54</cp:revision>
  <dcterms:created xsi:type="dcterms:W3CDTF">2019-11-01T16:19:06Z</dcterms:created>
  <dcterms:modified xsi:type="dcterms:W3CDTF">2019-11-05T23:26:13Z</dcterms:modified>
</cp:coreProperties>
</file>